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34f6523a7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b34f6523a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34f6523a7_0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34f6523a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34f6523a7_0_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b34f6523a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34f6523a7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34f6523a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34f6523a7_0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b34f6523a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34f6523a7_0_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34f6523a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34f6523a7_0_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b34f6523a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34f6523a7_0_1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b34f6523a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34f6523a7_0_1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b34f6523a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34f6523a7_0_1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b34f6523a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34f6523a7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34f6523a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34f6523a7_0_1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34f6523a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34f6523a7_0_1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b34f6523a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34f6523a7_0_1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b34f6523a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34f6523a7_0_1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b34f6523a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34f6523a7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b34f6523a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34f6523a7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34f6523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34f6523a7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34f6523a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34f6523a7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34f6523a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34f6523a7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34f6523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34f6523a7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34f6523a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34f6523a7_0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34f6523a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34f6523a7_0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34f6523a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77475" y="815275"/>
            <a:ext cx="6484500" cy="321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Методические </a:t>
            </a:r>
            <a:endParaRPr b="1" sz="3000"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рекомендации </a:t>
            </a:r>
            <a:endParaRPr b="1" sz="3000"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в области</a:t>
            </a:r>
            <a:endParaRPr b="1" sz="3000"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b="1" sz="3000"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нематериального </a:t>
            </a:r>
            <a:endParaRPr b="1" sz="3000"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этнокультурного </a:t>
            </a:r>
            <a:endParaRPr b="1" sz="3000"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достояния</a:t>
            </a:r>
            <a:endParaRPr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5" name="Google Shape;55;p13" title="JtmgI1699360099.jpg"/>
          <p:cNvPicPr preferRelativeResize="0"/>
          <p:nvPr/>
        </p:nvPicPr>
        <p:blipFill rotWithShape="1">
          <a:blip r:embed="rId3">
            <a:alphaModFix/>
          </a:blip>
          <a:srcRect b="72406" l="3887" r="74220" t="9444"/>
          <a:stretch/>
        </p:blipFill>
        <p:spPr>
          <a:xfrm>
            <a:off x="738550" y="762425"/>
            <a:ext cx="1480595" cy="1612965"/>
          </a:xfrm>
          <a:prstGeom prst="rect">
            <a:avLst/>
          </a:prstGeom>
          <a:noFill/>
          <a:ln cap="flat" cmpd="sng" w="35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 title="2f3a6fb2811089be51e65278b4eaaaea.jpg"/>
          <p:cNvPicPr preferRelativeResize="0"/>
          <p:nvPr/>
        </p:nvPicPr>
        <p:blipFill rotWithShape="1">
          <a:blip r:embed="rId4">
            <a:alphaModFix/>
          </a:blip>
          <a:srcRect b="0" l="27051" r="27051" t="0"/>
          <a:stretch/>
        </p:blipFill>
        <p:spPr>
          <a:xfrm>
            <a:off x="738550" y="2622495"/>
            <a:ext cx="1480596" cy="1612986"/>
          </a:xfrm>
          <a:prstGeom prst="rect">
            <a:avLst/>
          </a:prstGeom>
          <a:noFill/>
          <a:ln cap="flat" cmpd="sng" w="17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 title="8Op1HFUul7uPDJ-KlIMzO9O6ZK_aLUiRg9KAWulhEEeXLikklEGr63kifrw0bfim0ncMqp8bTRd9DShRg4krMOuo.jpg"/>
          <p:cNvPicPr preferRelativeResize="0"/>
          <p:nvPr/>
        </p:nvPicPr>
        <p:blipFill rotWithShape="1">
          <a:blip r:embed="rId5">
            <a:alphaModFix/>
          </a:blip>
          <a:srcRect b="0" l="3068" r="3078" t="0"/>
          <a:stretch/>
        </p:blipFill>
        <p:spPr>
          <a:xfrm>
            <a:off x="738550" y="4482591"/>
            <a:ext cx="1480600" cy="1612984"/>
          </a:xfrm>
          <a:prstGeom prst="rect">
            <a:avLst/>
          </a:prstGeom>
          <a:noFill/>
          <a:ln cap="flat" cmpd="sng" w="174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06950" y="1673900"/>
            <a:ext cx="7658400" cy="103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Закону Волгоградской области № 2-ОД от 10.01.2024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отдельных вопросах в сфере выявления, изучения, использования, актуализации, сохранения и популяризации объектов нематериального этнокультурного достояния Российской Федерации на территории Волгоградской области”, статье 3, пункту 2.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406950" y="446300"/>
            <a:ext cx="80688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Региональный уполномоченный орган Волгоградской области определяется Администрацией Волгоградской области, согласно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406950" y="2831525"/>
            <a:ext cx="7420200" cy="152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 данный момент функцию уполномоченного органа выполняет 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Комитет культуры Волгоградской области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406950" y="1368250"/>
            <a:ext cx="7658400" cy="103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Постановление Правительства РФ от 03.08.23 № 1277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утверждении Положения о федеральном государственном реестре объектов нематериального этнокультурного достояния Российской Федерации”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Условия включения объекта в федеральный реестр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406950" y="3279950"/>
            <a:ext cx="6683400" cy="3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0000" lvl="0" marL="450000" marR="25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15.	Обязательными характеристиками объекта для его включения в федеральный реестр являются: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0000" lvl="0" marL="907200" marR="25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а) историческая, культурная и научная ценность, отражающая своеобразие  культуры 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этнических  общностей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 расположенных на территории Российской Федерации;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0000" lvl="0" marL="907200" marR="25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б) объект создан (возник)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более 40 лет назад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и (или) дата связанного с объектом знакового события составляет более 40 лет.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0000" lvl="0" marL="450000" marR="25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0000" lvl="0" marL="450000" marR="25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16.	Дополнительными характеристиками объекта для его включения в федеральный реестр являются: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0000" lvl="0" marL="907200" marR="25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а) воспроизведение объекта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 территории 2 и более субъектов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Российской Федерации не реже одного раза в год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0000" lvl="0" marL="907200" marR="254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б) риск (угроза) исчезновения объекта.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406950" y="2458800"/>
            <a:ext cx="7658400" cy="73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III. Порядок принятия решения о включении объекта в федеральный реестр, включая порядок внесения в него сведений об объекте и внесения изменений в данные сведения, порядок исключения объекта из федерального реестра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406950" y="1368250"/>
            <a:ext cx="7658400" cy="83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14, пункт 2.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Региональный реестр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406950" y="2257500"/>
            <a:ext cx="6683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Региональный реестр ведется в целях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учета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сохранения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изучения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актуализации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популяризации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НЭД регионального и местного (муниципального) значения.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406950" y="3196675"/>
            <a:ext cx="7151700" cy="103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Согласно Приказу Комитета культуры Волгоградской области </a:t>
            </a:r>
            <a:b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№ 01-20/201 от 14.07.2025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региональном реестре объектов нематериального этнокультурного достояния Волгоградской области”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406950" y="4304450"/>
            <a:ext cx="6652200" cy="23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утверждено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“Передать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Государственному бюджетному учреждению культуры «Волгоградский областной центр народного творчества»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полномочия по развитию и эксплуатации регионального реестра объектов нематериального этнокультурного достояния Волгоградской области.”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554025" y="2492550"/>
            <a:ext cx="7016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Отличие федерального реестра от регионального</a:t>
            </a: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заключается в “массе” объекта. Нельзя разрывать его на элементы – наоборот, необходимо географически вычислить ареал бытования, пределы календарных или событийных границ, обозначить оправданную жанровую цельность.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406950" y="1368250"/>
            <a:ext cx="7658400" cy="83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Постановлении Правительства РФ от 03.08.23 № 1277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утверждении Положения о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федеральном государственном реестре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нематериального этнокультурного достояния Российской Федерации”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(Приложение № 2)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Состав необходимых сведений об объекте НЭД можно найти в: 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06950" y="2310800"/>
            <a:ext cx="7658400" cy="83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Приказе Комитета культуры Волгоградской области № 01-20/201 от 14.07.2025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региональном реестре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нематериального этнокультурного достояния Волгоградской области”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(Приложение № 2)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554025" y="2492550"/>
            <a:ext cx="7016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Объекты нематериального этнокультурного достояния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Что с ними делать?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406950" y="1368250"/>
            <a:ext cx="7658400" cy="76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10, пункты 1, 2.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Права носителей и хранителей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406950" y="2187600"/>
            <a:ext cx="6683400" cy="4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Носители и хранители НЭД имеют право: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 получение в соответствии с законодательством государственной и (или) муниципальной </a:t>
            </a:r>
            <a:r>
              <a:rPr b="1"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поддержки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направленной на обеспечение их культурной самобытности, а также на использование, актуализацию, сохранение и популяризацию объектов НЭД;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406950" y="1368250"/>
            <a:ext cx="7658400" cy="76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9, пункты 2, 3, 4.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Права органов местного самоуправления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406950" y="2187600"/>
            <a:ext cx="6683400" cy="4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Органы местного самоуправления в области НЭД вправе: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участвовать в реализации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региональных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проектов в области НЭД на территории соответствующего муниципального образования;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создавать финансовые и организационные условия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для обеспечения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выявления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изучения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использования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актуализации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сохранения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популяризации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НЭД и свободного доступа к ним на территории соответствующего муниципального образования;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осуществлять местное (муниципальное)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сотрудничество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в области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выявления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изучения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использования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актуализации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сохранения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популяризации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НЭД.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406950" y="1368250"/>
            <a:ext cx="7658400" cy="76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8, пункты 2, 3, 4, 5, 6.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Полномочия органов государственной власти субъекта РФ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406950" y="2187600"/>
            <a:ext cx="6683400" cy="4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 их полномочиям относятся: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организация и поддержка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учреждений культуры и искусства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(за исключением федеральных государственных учреждений культуры и искусства, перечень которых утверждается уполномоченным Правительством Российской Федерации федеральным органом исполнительной власти) в части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выявления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изучения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использования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актуализации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сохранения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популяризации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НЭД;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осуществление поддержки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региональных и местных национально-культурных автономий;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поддержка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организаций народных художественных промыслов (за исключением организаций народных художественных промыслов, перечень которых утверждается уполномоченным Правительством Российской Федерации федеральным органом исполнительной власти);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осуществление мер, направленных на поддержку, сохранение, развитие и изучение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культуры народов Российской Федерации, проживающих на территории субъекта Российской Федерации, сохранение этнокультурного многообразия народов Российской Федерации, проживающих на территории субъекта Российской Федерации, в том числе НЭД;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1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"/>
              <a:buChar char="-"/>
            </a:pP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организация и осуществление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в том числе научными организациями субъекта Российской Федерации,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региональных научно-технических и инновационных программ и проектов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в области НЭД;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/>
        </p:nvSpPr>
        <p:spPr>
          <a:xfrm>
            <a:off x="380175" y="573975"/>
            <a:ext cx="7190100" cy="50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Входящий в региональный реестр объект НЭД, повышает значимость “большого” объекта НЭД, увеличивая его шансы на внесение в федеральный реестр.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Если бытующий по сей день объект был зафиксирован в соседнем районе, то сведения о его бытовании в прошлом,</a:t>
            </a: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на территории соседних районов, </a:t>
            </a: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помогут при его последующей актуализации (воспроизведении) уже в той местности, где объект был утерян.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Если носитель ещё жив, то в некоторых случаях воспроизведение при его непосредственном участии считается не реконструкцией, а продолжением бытования.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06950" y="1561873"/>
            <a:ext cx="7240500" cy="43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Указ Президента Российской Федерации от 09.11.2022 № 809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утверждении Основ государственной политики по сохранению и укреплению традиционных российских духовно-нравственных ценностей”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Указ Президента Российской Федерации от 25.01.2023 № 35 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внесении изменении в Основы государственной культурной политики, утвержденные Указом Президента Российской Федерации от 24 декабря 2014 г. У• 808”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Постановление Правительства РФ от 03.08.23 № 1277 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утверждении Положения о федеральном государственном реестре объектов нематериального этнокультурного достояния Российской Федерации”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06950" y="446300"/>
            <a:ext cx="72405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 2022 года, объявленного Президентом РФ Годом культурного наследия народов России, были утверждены следующие законы и нормативные правовые акты: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554025" y="2492550"/>
            <a:ext cx="7016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Объекты нематериального этнокультурного достояния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 чего начать?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/>
        </p:nvSpPr>
        <p:spPr>
          <a:xfrm>
            <a:off x="406950" y="1561873"/>
            <a:ext cx="7240500" cy="43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Самостоятельный поиск и качественная фиксация ранее изданных или зафиксированных материалов (рукописные записи, катушки, аудио- и видеокассеты). При необходимости, ГБУК “ВОЦНТ” </a:t>
            </a:r>
            <a:r>
              <a:rPr lang="ru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бесплатно</a:t>
            </a: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и качественно их оцифрует;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Самостоятельный поиск носителей НЭД – отдел нематериального культурного наследия ГБУК “ВОЦНТ” готов оказать методическую помощь в вопросе “</a:t>
            </a:r>
            <a:r>
              <a:rPr lang="ru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как</a:t>
            </a: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правильно это сделать”.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Фольклорно-этнографические экспедиции (ФЭЭ). ГБУК “ВОЦНТ” систематически проводит ФЭЭ по Волгоградской области. Необходимы содействие и </a:t>
            </a:r>
            <a:r>
              <a:rPr lang="ru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инициатива</a:t>
            </a: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местных органов власти по их проведению;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406950" y="446300"/>
            <a:ext cx="72405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Выявление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406950" y="1561875"/>
            <a:ext cx="7240500" cy="4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b="1" lang="ru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Возраст</a:t>
            </a: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носителей важен, но приоритетен факт формирования личности в определённой местности, условие его любознательности к местным обычаям;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b="1" lang="ru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Защита</a:t>
            </a: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носителей НЭД от “вольных фольклористов”, которые могут ненароком задеть, оскорбить местных жителей вследствие банального невежества или отсутствия квалификации, незнания особенностей традиции, табуированных тем. Контролировать и оповещать население, пресекать подобные инициативы – задача местных органов власти;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Сегодня существует необходимость в получении </a:t>
            </a:r>
            <a:r>
              <a:rPr b="1" lang="ru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документа</a:t>
            </a: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от носителей и хранителей НЭД согласие на обработку персональных данных (в т. ч. для распространения), предусмотренная законодательством. 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406950" y="446300"/>
            <a:ext cx="72405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Рекомендации по организации и проведению ФЭЭ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/>
        </p:nvSpPr>
        <p:spPr>
          <a:xfrm>
            <a:off x="406950" y="365275"/>
            <a:ext cx="7658400" cy="177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Согласно Приказу Комитета культуры Волгоградской области </a:t>
            </a:r>
            <a:b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№ 01-20/201 от 14.07.2025, Приложению 2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24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 Порядку принятия решения о включении объекта, обладающего признаками объекта нематериального этнокультурного достояния Волгоградской области, в региональный реестр объектов нематериального этнокультурного достояния Волгоградской области</a:t>
            </a:r>
            <a:endParaRPr sz="124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406950" y="2187600"/>
            <a:ext cx="6683400" cy="4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состав необходимых для включения в региональный реестр сведений об объекте НЭД входит следующий пункт:</a:t>
            </a:r>
            <a:b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Сведения о носителе (носителях) нематериального этнокультурного достояния Волгоградской области (при указании сведений о носителе (носителях) нематериального этнокультурного достояния Волгоградской области - физических лицах </a:t>
            </a:r>
            <a:r>
              <a:rPr b="1"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должно быть получено согласие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указанных физических лиц </a:t>
            </a:r>
            <a:r>
              <a:rPr b="1"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 обработку персональных данных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разрешенных для распространения, в соответствии со статьей 10.1 Федерального закона от 27 июля 2006 г. N 152-ФЗ "О персональных данных").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06950" y="1997026"/>
            <a:ext cx="73335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Закон Волгоградской области № 2-ОД от 10.01.2024 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отдельных вопросах в сфере выявления, изучения, использования, актуализации, сохранения и популяризации объектов нематериального этнокультурного достояния Российской Федерации на территории Волгоградской области”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500"/>
              <a:buFont typeface="Merriweather"/>
              <a:buAutoNum type="arabicPeriod"/>
            </a:pP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Приказ Комитета культуры Волгоградской области № 01-20/201 от 14.07.2025 </a:t>
            </a:r>
            <a:b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региональном реестре объектов нематериального этнокультурного достояния Волгоградской области”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06950" y="446300"/>
            <a:ext cx="73335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 Волгоградской области: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54025" y="2492550"/>
            <a:ext cx="7016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Объекты нематериального этнокультурного достояния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Что это?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406950" y="1368250"/>
            <a:ext cx="7658400" cy="76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4, пункт 1: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</a:t>
            </a: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бщие положения относительно нематериального этнокультурного достояния (НЭД):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06950" y="2187600"/>
            <a:ext cx="6683400" cy="4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нематериальное этнокультурное достояние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Российской Федерации (далее — нематериальное этнокультурное достояние) —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нематериальное культурное наследие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народов Российской Федерации как совокупность присущих </a:t>
            </a:r>
            <a:r>
              <a:rPr b="1"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этническим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общностям Российской Федерации духовно-нравственных и культурных ценностей,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передаваемых из поколения в поколение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формирующих у них чувство осознания идентичности и охватывающих образ жизни, </a:t>
            </a:r>
            <a:r>
              <a:rPr b="1"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традиции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 формы их выражения, а также </a:t>
            </a:r>
            <a:r>
              <a:rPr b="1"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воссоздание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и современные тенденции развития данного образа жизни, традиций и форм их выражения”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406950" y="1368250"/>
            <a:ext cx="7658400" cy="76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5: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 объектам НЭД относятся: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06950" y="2187600"/>
            <a:ext cx="6683400" cy="4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1)	устное творчество, устные традиции и формы их выражения на русском языке, языках и диалектах народов Российской Федерации;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2)	формы традиционного исполнительского искусства (словесного, вокального, инструментального, хореографического);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3)	традиции, выраженные в обрядах, празднествах, обычаях, игрищах и других формах народной культуры;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4)	знания, выраженные в объективной форме, технологии, навыки и формы их представления, связанные с укладами жизни и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традиционными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ремеслами, реализующиеся в исторически сложившихся сюжетах и образах и стилистике их воплощения, существующих на определенной территории;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5)	иные объекты нематериального этнокультурного достояния.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554025" y="2492550"/>
            <a:ext cx="7016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Объекты нематериального этнокультурного достояния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Что с ними делать?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406950" y="1368250"/>
            <a:ext cx="7658400" cy="83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Федеральный закон от 20.10.2022 № 402-ФЗ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 нематериальном этнокультурном достоянии Российской Федерации”: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12, пункт 1.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Федеральный реестр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06950" y="2257500"/>
            <a:ext cx="66834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Федеральный реестр является государственной информационной системой и ведется в целях </a:t>
            </a:r>
            <a:r>
              <a:rPr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учета, сохранения, изучения, актуализации и популяризации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объектов НЭД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федерального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значения.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06950" y="3264950"/>
            <a:ext cx="7159200" cy="37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Статья 13, пункт 1: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406950" y="3637850"/>
            <a:ext cx="66834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-"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Основанием для включения объекта НЭД в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федеральный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реестр является </a:t>
            </a:r>
            <a:r>
              <a:rPr b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предложение регионального уполномоченного органа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сформированное на основании заявки хранителя НЭД, носителя НЭД или органа публичной власти.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406950" y="1368250"/>
            <a:ext cx="7658400" cy="103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Постановление Правительства РФ от 03.08.23 № 1277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“Об утверждении Положения о федеральном государственном реестре объектов нематериального этнокультурного достояния Российской Федерации”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406950" y="446300"/>
            <a:ext cx="8330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Порядок включения объекта в федеральный реестр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406950" y="3347025"/>
            <a:ext cx="66834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9.	Заявку  на  включение  объекта  в  федеральный  реестр (далее - заявка) подает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носитель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нематериального этнокультурного достояния Российской Федерации,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хранитель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нематериального этнокультурного достояния Российской Федерации или </a:t>
            </a:r>
            <a:r>
              <a:rPr b="1" i="1"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орган публичной власти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ru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уполномоченный исполнительный орган субъекта Российской Федерации</a:t>
            </a:r>
            <a:r>
              <a:rPr lang="ru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(далее - региональный уполномоченный орган). Региональным уполномоченным органом является уполномоченный исполнительный орган субъекта Российской Федерации в области нематериального этнокультурного достояния Российской Федерации, а в случае его отсутствия - уполномоченный исполнительный орган субъекта Российской Федерации в области культуры.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406950" y="2458800"/>
            <a:ext cx="7658400" cy="73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III. Порядок принятия решения о включении объекта в федеральный реестр, включая порядок внесения в него сведений об объекте и внесения изменений в данные сведения, порядок исключения объекта из федерального реестра</a:t>
            </a:r>
            <a:endParaRPr sz="1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